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media1.mov" ContentType="video/unknown"/>
  <Override PartName="/ppt/notesSlides/notesSlide1.xml" ContentType="application/vnd.openxmlformats-officedocument.presentationml.notesSlide+xml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6" name="Shape 3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Engage:</a:t>
            </a:r>
            <a:endParaRPr sz="1100"/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	- Big Idea: </a:t>
            </a:r>
            <a:r>
              <a:rPr b="0" sz="1100"/>
              <a:t>Uma grande ideia é aquela que é importante em uma escala global e que os alunos podem trabalhar para ganhar o profundo conhecimento multidisciplinar de conteúdo e compreensão que é exigido pelo padrões para o seu grau. Um bom lugar para procurar grandes ideias é nas novidades da atualidade</a:t>
            </a:r>
            <a:endParaRPr sz="1100"/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Ex: - Sustentabilidade dos recursos naturais, como água, alimentos, energia e ar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Ameaças à saúde pública, como pandemias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Identidade pessoal, de grupo ou cultural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Saúde e bem estar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	- Essential Question:</a:t>
            </a:r>
            <a:r>
              <a:rPr b="0" sz="1000"/>
              <a:t> As essential Question s</a:t>
            </a:r>
            <a:r>
              <a:rPr b="0" sz="1100"/>
              <a:t>erve de elo entre suas vidas e a Big idea. A questão deve ser respondida através de pesquisa, ajudando a concentrar os esforços para estruturar o seu desafio.</a:t>
            </a:r>
            <a:endParaRPr sz="1100"/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Ex: - Sustentabilidade: Qual é o impacto do meu consumo de água na minha comunidade?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Saúde pública: como o meu acesso pessoal aos cuidados de saúde afeta a doença global? pandemias?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Identidade: a quais grupos eu pertenço?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Saúde e bem-estar: Como minhas escolhas alimentares pessoais afetam a saúde e bem-estar da minha comunidade?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	- Challenge: </a:t>
            </a:r>
            <a:r>
              <a:rPr b="0" sz="1100"/>
              <a:t>o challenge transforma as essencial question em ação fazendo com que possamos desenvolver soluções para problemas reais do nosso dia a dia, exemplos de Challenge baseados nas essencial question e big idea mencionadas a cima são:</a:t>
            </a:r>
            <a:endParaRPr sz="1100"/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Ex: - Sustentabilidade: reduza o consumo de água da sua família (ou da sua Universidade).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Saúde pública: Aumentar a disponibilidade de vacinas contra a gripe para crianças em sua comunidade.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Identidade: crie oportunidades para diálogos em grupo na sua Universidade.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Saúde e bem-estar: Aumentar o número de escolhas alimentares saudáveis ​​servidas na Universidade (ou em casa).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Investigate: </a:t>
            </a:r>
            <a:r>
              <a:rPr b="0" sz="1100"/>
              <a:t>Durante a segunda etapa do processo, identificamos as questões guidons questions que precisamos saber e identificar recursos e atividades para responder às nossas perguntas.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	- Guiding Questions: </a:t>
            </a:r>
            <a:r>
              <a:rPr b="0" sz="1100"/>
              <a:t>Agora que temos nossa Big idea, nossa essential question e nosso desafio podemos começar a formar nosso conhecimento através das Guiding Questions e seguindo os exemplos usados acima podemos definir com questions:</a:t>
            </a:r>
            <a:endParaRPr sz="1100"/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Ex: - Como usamos a água? 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Quantos de água usamos? 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Como a água é desperdiçada? 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Quanta água é desperdiçada? 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Como pode a água ser conservado? 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      - De onde vem a água?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Lembrando que as questões é uma fase crucial do CBL, então focar para faze-las da melhor forma possível!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	- Guiding Activities/Resources: </a:t>
            </a:r>
            <a:r>
              <a:rPr b="0" sz="1100"/>
              <a:t>Agora vamos responder todas nossas Guiding Questions, e essa parte de pode ser feita de maneiras diversas, como pesquisas na Internet, conversa com especialistas, entrevistas, pesquisas realizadas em campo, através de jogos e etc.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Action: </a:t>
            </a:r>
            <a:r>
              <a:rPr b="0" sz="1100"/>
              <a:t>Tendo pesquisado completamente as Guiding Questions, temos agora um sólido conhecimento para começar a identificar uma variedade de possíveis soluções. Devemos selecionar um solução através de protótipos, experimentação ou outros meios. Cada</a:t>
            </a:r>
            <a:endParaRPr sz="1100"/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grupo precisa selecionar uma única solução para desenvolver e implementar com isso irão obter, responsabilidades para cada membro do grupo e todas as decisões são organizados em um plano de trabalho.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	- Solution: </a:t>
            </a:r>
            <a:r>
              <a:rPr b="0" sz="1100"/>
              <a:t>A solução escolhida pode envolver uma pesquisa com a comunidade, familiares ou colegas da universidade, porém no nosso curso a solução deve ser em forma de um App e/ou uma solução IoT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	- Implementation: </a:t>
            </a:r>
            <a:r>
              <a:rPr b="0" sz="1100"/>
              <a:t>Depois de identificar a solução, temos que implementa-la, medir os resultados,</a:t>
            </a:r>
            <a:endParaRPr sz="1100"/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refletir sobre o que funcionou e o que não funcionou e determinar se eles seguimos em frente com ela ou voltamos ao inicio do processo.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	Sempre lembrando que o ato de REFLETIR, COMPARTILHAR E DOCUMENTAR esta presente em todos os estágios do CBL.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e Títul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m 10" descr="Imagem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0034" y="490194"/>
            <a:ext cx="5133600" cy="5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o do Título"/>
          <p:cNvSpPr txBox="1"/>
          <p:nvPr>
            <p:ph type="title"/>
          </p:nvPr>
        </p:nvSpPr>
        <p:spPr>
          <a:xfrm>
            <a:off x="661181" y="1122362"/>
            <a:ext cx="6218723" cy="23876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17" name="Nível de Corpo Um…"/>
          <p:cNvSpPr txBox="1"/>
          <p:nvPr>
            <p:ph type="body" sz="quarter" idx="1"/>
          </p:nvPr>
        </p:nvSpPr>
        <p:spPr>
          <a:xfrm>
            <a:off x="661181" y="3602037"/>
            <a:ext cx="6218723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8" name="Imagem 8" descr="Image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6199" y="2274658"/>
            <a:ext cx="7772401" cy="4583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m 12" descr="Imagem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6532" y="1970202"/>
            <a:ext cx="4985469" cy="3856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m 8" descr="Imagem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2" y="0"/>
            <a:ext cx="12319281" cy="6929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tângulo 14"/>
          <p:cNvSpPr/>
          <p:nvPr/>
        </p:nvSpPr>
        <p:spPr>
          <a:xfrm>
            <a:off x="662609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Nível de Corpo Um…"/>
          <p:cNvSpPr txBox="1"/>
          <p:nvPr>
            <p:ph type="body" sz="quarter" idx="1"/>
          </p:nvPr>
        </p:nvSpPr>
        <p:spPr>
          <a:xfrm>
            <a:off x="1009254" y="2817495"/>
            <a:ext cx="2246646" cy="24339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4" name="Texto do Título"/>
          <p:cNvSpPr txBox="1"/>
          <p:nvPr>
            <p:ph type="title"/>
          </p:nvPr>
        </p:nvSpPr>
        <p:spPr>
          <a:xfrm>
            <a:off x="838200" y="482414"/>
            <a:ext cx="8074688" cy="89496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35" name="Imagem 13" descr="Imagem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5759" y="597916"/>
            <a:ext cx="2689956" cy="348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m 16" descr="Imagem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9604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Retângulo 21"/>
          <p:cNvSpPr/>
          <p:nvPr/>
        </p:nvSpPr>
        <p:spPr>
          <a:xfrm>
            <a:off x="3823820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Espaço Reservado para Texto 2"/>
          <p:cNvSpPr/>
          <p:nvPr>
            <p:ph type="body" sz="quarter" idx="21"/>
          </p:nvPr>
        </p:nvSpPr>
        <p:spPr>
          <a:xfrm>
            <a:off x="4170467" y="2817495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39" name="Imagem 30" descr="Imagem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0815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Retângulo 31"/>
          <p:cNvSpPr/>
          <p:nvPr/>
        </p:nvSpPr>
        <p:spPr>
          <a:xfrm>
            <a:off x="7011158" y="1615219"/>
            <a:ext cx="2918792" cy="3866637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Espaço Reservado para Texto 2"/>
          <p:cNvSpPr/>
          <p:nvPr>
            <p:ph type="body" sz="quarter" idx="22"/>
          </p:nvPr>
        </p:nvSpPr>
        <p:spPr>
          <a:xfrm>
            <a:off x="7357804" y="2826203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142" name="Imagem 34" descr="Imagem 3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18152" y="1423956"/>
            <a:ext cx="3048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m 35" descr="Imagem 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01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exto do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do Título</a:t>
            </a:r>
          </a:p>
        </p:txBody>
      </p:sp>
      <p:sp>
        <p:nvSpPr>
          <p:cNvPr id="153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4" name="Nível de Corpo Um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m 20" descr="Imagem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793759" y="2843295"/>
            <a:ext cx="4114801" cy="296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m 12" descr="Image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8050" y="282330"/>
            <a:ext cx="3377046" cy="334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m 10" descr="Image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0372" y="1956604"/>
            <a:ext cx="7772401" cy="352481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etângulo 13"/>
          <p:cNvSpPr/>
          <p:nvPr/>
        </p:nvSpPr>
        <p:spPr>
          <a:xfrm>
            <a:off x="678871" y="471054"/>
            <a:ext cx="541712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7" name="Imagem 15" descr="Imagem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5254" y="88900"/>
            <a:ext cx="501651" cy="82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to do Título"/>
          <p:cNvSpPr txBox="1"/>
          <p:nvPr>
            <p:ph type="title"/>
          </p:nvPr>
        </p:nvSpPr>
        <p:spPr>
          <a:xfrm>
            <a:off x="903297" y="814081"/>
            <a:ext cx="4998739" cy="4276119"/>
          </a:xfrm>
          <a:prstGeom prst="rect">
            <a:avLst/>
          </a:prstGeom>
        </p:spPr>
        <p:txBody>
          <a:bodyPr/>
          <a:lstStyle>
            <a:lvl1pPr>
              <a:defRPr b="0" sz="3600"/>
            </a:lvl1pPr>
          </a:lstStyle>
          <a:p>
            <a:pPr/>
            <a:r>
              <a:t>Texto do Título</a:t>
            </a:r>
          </a:p>
        </p:txBody>
      </p:sp>
      <p:sp>
        <p:nvSpPr>
          <p:cNvPr id="169" name="Nível de Corpo Um…"/>
          <p:cNvSpPr txBox="1"/>
          <p:nvPr>
            <p:ph type="body" sz="quarter" idx="1"/>
          </p:nvPr>
        </p:nvSpPr>
        <p:spPr>
          <a:xfrm>
            <a:off x="903297" y="5090200"/>
            <a:ext cx="4998739" cy="57680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70" name="Imagem 21" descr="Imagem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tângulo 5"/>
          <p:cNvSpPr/>
          <p:nvPr/>
        </p:nvSpPr>
        <p:spPr>
          <a:xfrm rot="459985">
            <a:off x="5296816" y="455304"/>
            <a:ext cx="617036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2" name="Espaço Reservado para Imagem 2"/>
          <p:cNvSpPr/>
          <p:nvPr>
            <p:ph type="pic" sz="half" idx="21"/>
          </p:nvPr>
        </p:nvSpPr>
        <p:spPr>
          <a:xfrm rot="459902">
            <a:off x="5469885" y="794074"/>
            <a:ext cx="5778644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83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8865" y="180990"/>
            <a:ext cx="6096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94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Oval 9"/>
          <p:cNvSpPr/>
          <p:nvPr/>
        </p:nvSpPr>
        <p:spPr>
          <a:xfrm>
            <a:off x="1286083" y="1780308"/>
            <a:ext cx="2743204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Oval 10"/>
          <p:cNvSpPr/>
          <p:nvPr/>
        </p:nvSpPr>
        <p:spPr>
          <a:xfrm>
            <a:off x="4724398" y="1819649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Oval 12"/>
          <p:cNvSpPr/>
          <p:nvPr/>
        </p:nvSpPr>
        <p:spPr>
          <a:xfrm>
            <a:off x="8251487" y="1754185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8" name="Imagem 13" descr="Imagem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o do Título"/>
          <p:cNvSpPr txBox="1"/>
          <p:nvPr>
            <p:ph type="title"/>
          </p:nvPr>
        </p:nvSpPr>
        <p:spPr>
          <a:xfrm>
            <a:off x="1062935" y="4426084"/>
            <a:ext cx="3189498" cy="889231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Nível de Corpo Um…"/>
          <p:cNvSpPr txBox="1"/>
          <p:nvPr>
            <p:ph type="body" sz="quarter" idx="1"/>
          </p:nvPr>
        </p:nvSpPr>
        <p:spPr>
          <a:xfrm>
            <a:off x="1062935" y="5358062"/>
            <a:ext cx="3189498" cy="5109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1" name="Título 1"/>
          <p:cNvSpPr txBox="1"/>
          <p:nvPr/>
        </p:nvSpPr>
        <p:spPr>
          <a:xfrm>
            <a:off x="4635744" y="4426084"/>
            <a:ext cx="3098058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2" name="Espaço Reservado para Texto 3"/>
          <p:cNvSpPr/>
          <p:nvPr>
            <p:ph type="body" sz="quarter" idx="21"/>
          </p:nvPr>
        </p:nvSpPr>
        <p:spPr>
          <a:xfrm>
            <a:off x="4590024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13" name="Título 1"/>
          <p:cNvSpPr txBox="1"/>
          <p:nvPr/>
        </p:nvSpPr>
        <p:spPr>
          <a:xfrm>
            <a:off x="8162831" y="4426084"/>
            <a:ext cx="3098059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4" name="Espaço Reservado para Texto 3"/>
          <p:cNvSpPr/>
          <p:nvPr>
            <p:ph type="body" sz="quarter" idx="22"/>
          </p:nvPr>
        </p:nvSpPr>
        <p:spPr>
          <a:xfrm>
            <a:off x="8117112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1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7308" y="1186489"/>
            <a:ext cx="10375819" cy="448422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exto do Título"/>
          <p:cNvSpPr txBox="1"/>
          <p:nvPr>
            <p:ph type="title"/>
          </p:nvPr>
        </p:nvSpPr>
        <p:spPr>
          <a:xfrm>
            <a:off x="1919471" y="1036946"/>
            <a:ext cx="8811492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225" name="Nível de Corpo Um…"/>
          <p:cNvSpPr txBox="1"/>
          <p:nvPr>
            <p:ph type="body" sz="quarter" idx="1"/>
          </p:nvPr>
        </p:nvSpPr>
        <p:spPr>
          <a:xfrm>
            <a:off x="1801091" y="4020854"/>
            <a:ext cx="8929872" cy="101137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226" name="Imagem 11" descr="Imagem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Em Branc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9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1107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m 9" descr="Image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3728" y="553265"/>
            <a:ext cx="6863221" cy="575146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o do Título"/>
          <p:cNvSpPr txBox="1"/>
          <p:nvPr>
            <p:ph type="title"/>
          </p:nvPr>
        </p:nvSpPr>
        <p:spPr>
          <a:xfrm>
            <a:off x="3019828" y="1186489"/>
            <a:ext cx="5811020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41" name="Nível de Corpo Um…"/>
          <p:cNvSpPr txBox="1"/>
          <p:nvPr>
            <p:ph type="body" sz="quarter" idx="1"/>
          </p:nvPr>
        </p:nvSpPr>
        <p:spPr>
          <a:xfrm>
            <a:off x="3019828" y="4020854"/>
            <a:ext cx="5811020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42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3" name="Nível de Corpo Um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  <a:lvl2pPr>
              <a:defRPr>
                <a:latin typeface="+mn-lt"/>
                <a:ea typeface="+mn-ea"/>
                <a:cs typeface="+mn-cs"/>
                <a:sym typeface="Calibri"/>
              </a:defRPr>
            </a:lvl2pPr>
            <a:lvl3pPr>
              <a:defRPr>
                <a:latin typeface="+mn-lt"/>
                <a:ea typeface="+mn-ea"/>
                <a:cs typeface="+mn-cs"/>
                <a:sym typeface="Calibri"/>
              </a:defRPr>
            </a:lvl3pPr>
            <a:lvl4pPr>
              <a:defRPr>
                <a:latin typeface="+mn-lt"/>
                <a:ea typeface="+mn-ea"/>
                <a:cs typeface="+mn-cs"/>
                <a:sym typeface="Calibri"/>
              </a:defRPr>
            </a:lvl4pPr>
            <a:lvl5pPr>
              <a:defRPr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54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pic>
        <p:nvPicPr>
          <p:cNvPr id="80" name="Imagem 9" descr="Imagem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200" y="1776137"/>
            <a:ext cx="3414301" cy="87006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sp>
        <p:nvSpPr>
          <p:cNvPr id="82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8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95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96" name="Imagem 8" descr="Image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064" y="1758343"/>
            <a:ext cx="3928517" cy="9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Quem somos?</a:t>
            </a:r>
          </a:p>
        </p:txBody>
      </p:sp>
      <p:pic>
        <p:nvPicPr>
          <p:cNvPr id="98" name="Imagem 14" descr="Imagem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8" name="Texto do Título"/>
          <p:cNvSpPr txBox="1"/>
          <p:nvPr>
            <p:ph type="title"/>
          </p:nvPr>
        </p:nvSpPr>
        <p:spPr>
          <a:xfrm>
            <a:off x="1422480" y="626301"/>
            <a:ext cx="4968272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09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9284" y="136525"/>
            <a:ext cx="1397001" cy="15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m 2" descr="Imagem 2"/>
          <p:cNvPicPr>
            <a:picLocks noChangeAspect="1"/>
          </p:cNvPicPr>
          <p:nvPr/>
        </p:nvPicPr>
        <p:blipFill>
          <a:blip r:embed="rId3">
            <a:alphaModFix amt="35000"/>
            <a:extLst/>
          </a:blip>
          <a:stretch>
            <a:fillRect/>
          </a:stretch>
        </p:blipFill>
        <p:spPr>
          <a:xfrm>
            <a:off x="0" y="0"/>
            <a:ext cx="12542272" cy="705502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21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22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979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979" y="136525"/>
            <a:ext cx="11530041" cy="65849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o do Títul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5" name="Nível de Corpo U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01"/>
          <p:cNvSpPr txBox="1"/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Relationship Id="rId4" Type="http://schemas.openxmlformats.org/officeDocument/2006/relationships/image" Target="../media/image7.jpeg"/><Relationship Id="rId5" Type="http://schemas.openxmlformats.org/officeDocument/2006/relationships/image" Target="../media/image4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.jpe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.jpeg"/><Relationship Id="rId10" Type="http://schemas.openxmlformats.org/officeDocument/2006/relationships/image" Target="../media/image4.jpeg"/><Relationship Id="rId11" Type="http://schemas.openxmlformats.org/officeDocument/2006/relationships/image" Target="../media/image5.jpeg"/><Relationship Id="rId12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621791">
              <a:defRPr sz="4080">
                <a:latin typeface="+mj-lt"/>
                <a:ea typeface="+mj-ea"/>
                <a:cs typeface="+mj-cs"/>
                <a:sym typeface="Helvetica"/>
              </a:defRPr>
            </a:pPr>
            <a:r>
              <a:t>Bem-vindos ao </a:t>
            </a:r>
            <a:br/>
            <a:r>
              <a:t>HackaTruck MakerSpace!</a:t>
            </a:r>
            <a:br/>
          </a:p>
        </p:txBody>
      </p:sp>
      <p:sp>
        <p:nvSpPr>
          <p:cNvPr id="253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curso, o caminhão e tudo mais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4564;p5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Quem são vocês?</a:t>
            </a:r>
          </a:p>
        </p:txBody>
      </p:sp>
      <p:sp>
        <p:nvSpPr>
          <p:cNvPr id="301" name="Clique duas vezes para edita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5232;p6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Ficha Rápida</a:t>
            </a:r>
          </a:p>
        </p:txBody>
      </p:sp>
      <p:sp>
        <p:nvSpPr>
          <p:cNvPr id="304" name="Google Shape;5233;p6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200"/>
            </a:pPr>
            <a:r>
              <a:t>Nome</a:t>
            </a:r>
          </a:p>
          <a:p>
            <a:pPr marL="0" indent="0">
              <a:buSzTx/>
              <a:buNone/>
              <a:defRPr sz="3200">
                <a:solidFill>
                  <a:srgbClr val="2C3A56"/>
                </a:solidFill>
              </a:defRPr>
            </a:pPr>
            <a:r>
              <a:t>Curso</a:t>
            </a:r>
          </a:p>
          <a:p>
            <a:pPr marL="0" indent="0">
              <a:buSzTx/>
              <a:buNone/>
              <a:defRPr sz="3200">
                <a:solidFill>
                  <a:srgbClr val="2C3A56"/>
                </a:solidFill>
              </a:defRPr>
            </a:pPr>
            <a:r>
              <a:t>Semestre</a:t>
            </a:r>
          </a:p>
          <a:p>
            <a:pPr marL="0" indent="0">
              <a:buSzTx/>
              <a:buNone/>
              <a:defRPr sz="3200">
                <a:solidFill>
                  <a:srgbClr val="2C3A56"/>
                </a:solidFill>
              </a:defRPr>
            </a:pPr>
            <a:r>
              <a:t>Experiências</a:t>
            </a:r>
          </a:p>
          <a:p>
            <a:pPr marL="0" indent="0">
              <a:buSzTx/>
              <a:buNone/>
              <a:defRPr sz="3200">
                <a:solidFill>
                  <a:srgbClr val="2C3A56"/>
                </a:solidFill>
              </a:defRPr>
            </a:pPr>
            <a:r>
              <a:t>Hobbys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4564;p5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 a sua motivação?</a:t>
            </a:r>
          </a:p>
        </p:txBody>
      </p:sp>
      <p:sp>
        <p:nvSpPr>
          <p:cNvPr id="307" name="Clique duas vezes para edita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5232;p6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 a sua motivação?</a:t>
            </a:r>
          </a:p>
        </p:txBody>
      </p:sp>
      <p:sp>
        <p:nvSpPr>
          <p:cNvPr id="310" name="Google Shape;5233;p6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125" indent="-365125" defTabSz="339725">
              <a:spcBef>
                <a:spcPts val="2400"/>
              </a:spcBef>
              <a:defRPr sz="2000"/>
            </a:pPr>
            <a:r>
              <a:t>O que te faz acordar de manhã?</a:t>
            </a:r>
          </a:p>
          <a:p>
            <a:pPr marL="365125" indent="-365125" defTabSz="339725">
              <a:spcBef>
                <a:spcPts val="2400"/>
              </a:spcBef>
              <a:defRPr sz="2000"/>
            </a:pPr>
            <a:r>
              <a:t>O que te instiga? Te faz querer saber mais?</a:t>
            </a:r>
          </a:p>
          <a:p>
            <a:pPr marL="365125" indent="-365125" defTabSz="339725">
              <a:spcBef>
                <a:spcPts val="2400"/>
              </a:spcBef>
              <a:defRPr sz="2000"/>
            </a:pPr>
            <a:r>
              <a:t>O que você estuda e pesquisa sem ninguém mandar?</a:t>
            </a:r>
          </a:p>
          <a:p>
            <a:pPr marL="365125" indent="-365125" defTabSz="339725">
              <a:spcBef>
                <a:spcPts val="2400"/>
              </a:spcBef>
              <a:defRPr sz="2000"/>
            </a:pPr>
            <a:r>
              <a:t>O que te inspira?</a:t>
            </a:r>
          </a:p>
          <a:p>
            <a:pPr marL="365125" indent="-365125" defTabSz="339725">
              <a:spcBef>
                <a:spcPts val="2400"/>
              </a:spcBef>
              <a:defRPr sz="2000"/>
            </a:pPr>
            <a:r>
              <a:t>O que você gostaria de melhorar? De fazer diferente?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ENSINAR"/>
          <p:cNvSpPr txBox="1"/>
          <p:nvPr>
            <p:ph type="body" sz="quarter" idx="1"/>
          </p:nvPr>
        </p:nvSpPr>
        <p:spPr>
          <a:xfrm>
            <a:off x="1009254" y="1905168"/>
            <a:ext cx="2246646" cy="243399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800">
                <a:solidFill>
                  <a:srgbClr val="000000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</a:lstStyle>
          <a:p>
            <a:pPr/>
            <a:r>
              <a:t>ENSINAR</a:t>
            </a:r>
          </a:p>
        </p:txBody>
      </p:sp>
      <p:sp>
        <p:nvSpPr>
          <p:cNvPr id="313" name="Google Shape;5232;p6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 a sua motivação?</a:t>
            </a:r>
          </a:p>
        </p:txBody>
      </p:sp>
      <p:sp>
        <p:nvSpPr>
          <p:cNvPr id="314" name="Espaço Reservado para Texto 2"/>
          <p:cNvSpPr/>
          <p:nvPr>
            <p:ph type="body" idx="21"/>
          </p:nvPr>
        </p:nvSpPr>
        <p:spPr>
          <a:xfrm>
            <a:off x="3940817" y="1905168"/>
            <a:ext cx="2684799" cy="24339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Nunito ExtraBold"/>
                <a:ea typeface="Nunito ExtraBold"/>
                <a:cs typeface="Nunito ExtraBold"/>
                <a:sym typeface="Nunito ExtraBold"/>
              </a:defRPr>
            </a:lvl1pPr>
          </a:lstStyle>
          <a:p>
            <a:pPr/>
            <a:r>
              <a:t>DESENHAR</a:t>
            </a:r>
          </a:p>
        </p:txBody>
      </p:sp>
      <p:sp>
        <p:nvSpPr>
          <p:cNvPr id="315" name="Espaço Reservado para Texto 2"/>
          <p:cNvSpPr/>
          <p:nvPr>
            <p:ph type="body" idx="22"/>
          </p:nvPr>
        </p:nvSpPr>
        <p:spPr>
          <a:xfrm>
            <a:off x="7310533" y="1368850"/>
            <a:ext cx="2246645" cy="24339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800">
                <a:latin typeface="Nunito ExtraBold"/>
                <a:ea typeface="Nunito ExtraBold"/>
                <a:cs typeface="Nunito ExtraBold"/>
                <a:sym typeface="Nunito ExtraBold"/>
              </a:defRPr>
            </a:p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800">
                <a:latin typeface="Nunito ExtraBold"/>
                <a:ea typeface="Nunito ExtraBold"/>
                <a:cs typeface="Nunito ExtraBold"/>
                <a:sym typeface="Nunito ExtraBold"/>
              </a:defRPr>
            </a:p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800">
                <a:latin typeface="Nunito ExtraBold"/>
                <a:ea typeface="Nunito ExtraBold"/>
                <a:cs typeface="Nunito ExtraBold"/>
                <a:sym typeface="Nunito ExtraBold"/>
              </a:defRPr>
            </a:pPr>
            <a:r>
              <a:t>JOGOS DIGITAIS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4580;p5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Quais os problemas encontrados?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5232;p61"/>
          <p:cNvSpPr txBox="1"/>
          <p:nvPr/>
        </p:nvSpPr>
        <p:spPr>
          <a:xfrm>
            <a:off x="2168763" y="1897399"/>
            <a:ext cx="8150577" cy="3063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defTabSz="335755">
              <a:spcBef>
                <a:spcPts val="2400"/>
              </a:spcBef>
              <a:defRPr b="1" sz="2400">
                <a:latin typeface="Nunito ExtraBold"/>
                <a:ea typeface="Nunito ExtraBold"/>
                <a:cs typeface="Nunito ExtraBold"/>
                <a:sym typeface="Nunito ExtraBold"/>
              </a:defRPr>
            </a:pPr>
            <a:r>
              <a:t>ENSINAR:</a:t>
            </a:r>
            <a:r>
              <a:rPr b="0"/>
              <a:t> Precisamos de formas de ensinar mais eficientes.</a:t>
            </a:r>
            <a:endParaRPr sz="4800"/>
          </a:p>
          <a:p>
            <a:pPr defTabSz="335755">
              <a:spcBef>
                <a:spcPts val="2400"/>
              </a:spcBef>
              <a:defRPr b="1" sz="2400">
                <a:latin typeface="Nunito ExtraBold"/>
                <a:ea typeface="Nunito ExtraBold"/>
                <a:cs typeface="Nunito ExtraBold"/>
                <a:sym typeface="Nunito ExtraBold"/>
              </a:defRPr>
            </a:pPr>
            <a:r>
              <a:t>DESENHAR: </a:t>
            </a:r>
            <a:r>
              <a:rPr b="0"/>
              <a:t>As pessoas apresentam dificuldades em mudar a rotina.</a:t>
            </a:r>
            <a:endParaRPr sz="4800"/>
          </a:p>
          <a:p>
            <a:pPr defTabSz="335755">
              <a:spcBef>
                <a:spcPts val="2400"/>
              </a:spcBef>
              <a:defRPr b="1" sz="2400">
                <a:latin typeface="Nunito ExtraBold"/>
                <a:ea typeface="Nunito ExtraBold"/>
                <a:cs typeface="Nunito ExtraBold"/>
                <a:sym typeface="Nunito ExtraBold"/>
              </a:defRPr>
            </a:pPr>
            <a:r>
              <a:t>JOGOS DIGITAIS:</a:t>
            </a:r>
            <a:r>
              <a:rPr b="0"/>
              <a:t> É muito difícil encontrar pessoas com gostos similares ao meu onde moro.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OS - Videos - Apple (BR)-206.mp4" descr="iOS - Videos - Apple (BR)-206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7404" y="319984"/>
            <a:ext cx="10254924" cy="5804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291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32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2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4703;p5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Ideias inovadoras de sucesso</a:t>
            </a:r>
          </a:p>
        </p:txBody>
      </p:sp>
      <p:pic>
        <p:nvPicPr>
          <p:cNvPr id="32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7570" y="2462125"/>
            <a:ext cx="3719514" cy="1162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m 27" descr="Imagem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361" y="2393757"/>
            <a:ext cx="2348089" cy="1298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m 28" descr="Imagem 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62032" y="2214599"/>
            <a:ext cx="2945957" cy="165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m 29" descr="Imagem 2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32165" y="4386957"/>
            <a:ext cx="3002845" cy="1587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m 32" descr="Imagem 3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80076" y="4834611"/>
            <a:ext cx="3644458" cy="692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Espaço Reservado para Imagem 2" descr="Espaço Reservado para Imagem 2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333" name="Group 3"/>
          <p:cNvGrpSpPr/>
          <p:nvPr/>
        </p:nvGrpSpPr>
        <p:grpSpPr>
          <a:xfrm>
            <a:off x="5450576" y="824369"/>
            <a:ext cx="5862850" cy="4813037"/>
            <a:chOff x="0" y="0"/>
            <a:chExt cx="5862849" cy="4813036"/>
          </a:xfrm>
        </p:grpSpPr>
        <p:pic>
          <p:nvPicPr>
            <p:cNvPr id="331" name="Picture 4" descr="Picture 4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862850" cy="48130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Rectangle 5"/>
            <p:cNvSpPr/>
            <p:nvPr/>
          </p:nvSpPr>
          <p:spPr>
            <a:xfrm>
              <a:off x="2169048" y="4142017"/>
              <a:ext cx="644425" cy="119781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/>
              </a:pPr>
            </a:p>
          </p:txBody>
        </p:sp>
      </p:grpSp>
      <p:sp>
        <p:nvSpPr>
          <p:cNvPr id="334" name="CBL…"/>
          <p:cNvSpPr txBox="1"/>
          <p:nvPr/>
        </p:nvSpPr>
        <p:spPr>
          <a:xfrm>
            <a:off x="701153" y="1092554"/>
            <a:ext cx="3566533" cy="4672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5100">
                <a:solidFill>
                  <a:srgbClr val="FFFFFF"/>
                </a:solidFill>
              </a:defRPr>
            </a:pPr>
            <a:r>
              <a:t>CBL</a:t>
            </a:r>
          </a:p>
          <a:p>
            <a:pPr algn="ctr">
              <a:defRPr sz="5100">
                <a:solidFill>
                  <a:srgbClr val="FFFFFF"/>
                </a:solidFill>
              </a:defRPr>
            </a:pPr>
          </a:p>
          <a:p>
            <a:pPr algn="ctr">
              <a:defRPr sz="5100">
                <a:solidFill>
                  <a:srgbClr val="FFFFFF"/>
                </a:solidFill>
              </a:defRPr>
            </a:pPr>
            <a:r>
              <a:t>CHALLENGE</a:t>
            </a:r>
            <a:br/>
            <a:r>
              <a:t>BASED</a:t>
            </a:r>
          </a:p>
          <a:p>
            <a:pPr algn="ctr">
              <a:defRPr sz="5100">
                <a:solidFill>
                  <a:srgbClr val="FFFFFF"/>
                </a:solidFill>
              </a:defRPr>
            </a:pPr>
            <a:r>
              <a:t>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Orientações</a:t>
            </a:r>
          </a:p>
        </p:txBody>
      </p:sp>
      <p:sp>
        <p:nvSpPr>
          <p:cNvPr id="256" name="Google Shape;4449;p4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828" indent="-587828">
              <a:defRPr sz="3600"/>
            </a:pPr>
            <a:r>
              <a:t>Comidas e bebidas só são permitidas sob autorização;</a:t>
            </a:r>
          </a:p>
          <a:p>
            <a:pPr marL="587828" indent="-587828">
              <a:defRPr sz="3600"/>
            </a:pPr>
            <a:r>
              <a:t>Internet no caminhão: usem com responsabilidade; </a:t>
            </a:r>
          </a:p>
          <a:p>
            <a:pPr marL="587828" indent="-587828">
              <a:defRPr sz="3600"/>
            </a:pPr>
            <a:r>
              <a:t>Lembrem-se de colocar a plaquinha na porta ao entrar e sair.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5500;p65"/>
          <p:cNvSpPr txBox="1"/>
          <p:nvPr>
            <p:ph type="title"/>
          </p:nvPr>
        </p:nvSpPr>
        <p:spPr>
          <a:xfrm>
            <a:off x="1422480" y="57578"/>
            <a:ext cx="9450113" cy="1803424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Ementa e critérios </a:t>
            </a:r>
          </a:p>
        </p:txBody>
      </p:sp>
      <p:sp>
        <p:nvSpPr>
          <p:cNvPr id="339" name="Rectangle 2"/>
          <p:cNvSpPr txBox="1"/>
          <p:nvPr/>
        </p:nvSpPr>
        <p:spPr>
          <a:xfrm>
            <a:off x="889736" y="1301483"/>
            <a:ext cx="10515601" cy="231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marL="563033" indent="-423333">
              <a:buClr>
                <a:srgbClr val="2C3A56"/>
              </a:buClr>
              <a:buSzPts val="2400"/>
              <a:buFont typeface="Arial"/>
              <a:buChar char="•"/>
              <a:defRPr b="1" sz="2400">
                <a:latin typeface="Mulish"/>
                <a:ea typeface="Mulish"/>
                <a:cs typeface="Mulish"/>
                <a:sym typeface="Mulish"/>
              </a:defRPr>
            </a:pPr>
            <a:r>
              <a:t>Apresentação da ementa;</a:t>
            </a:r>
            <a:endParaRPr sz="2000"/>
          </a:p>
          <a:p>
            <a:pPr marL="563033" indent="-423333">
              <a:buClr>
                <a:srgbClr val="2C3A56"/>
              </a:buClr>
              <a:buSzPts val="2400"/>
              <a:buFont typeface="Arial"/>
              <a:buChar char="•"/>
              <a:defRPr b="1" sz="2400">
                <a:latin typeface="Mulish"/>
                <a:ea typeface="Mulish"/>
                <a:cs typeface="Mulish"/>
                <a:sym typeface="Mulish"/>
              </a:defRPr>
            </a:pPr>
            <a:r>
              <a:t>Critérios para conclusão do curso:</a:t>
            </a:r>
            <a:endParaRPr sz="1600"/>
          </a:p>
          <a:p>
            <a:pPr lvl="1" marL="1009650" indent="-412750">
              <a:buClr>
                <a:srgbClr val="2C3A56"/>
              </a:buClr>
              <a:buSzPts val="2600"/>
              <a:buFont typeface="Arial"/>
              <a:buChar char="•"/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frequência (mínimo de 75%);</a:t>
            </a:r>
            <a:endParaRPr sz="3600"/>
          </a:p>
          <a:p>
            <a:pPr lvl="1" marL="1009650" indent="-412750">
              <a:buClr>
                <a:srgbClr val="2C3A56"/>
              </a:buClr>
              <a:buSzPts val="2600"/>
              <a:buFont typeface="Arial"/>
              <a:buChar char="•"/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participação e entrega do projeto final</a:t>
            </a:r>
            <a:r>
              <a:rPr sz="2000"/>
              <a:t>.</a:t>
            </a:r>
            <a:endParaRPr sz="3600"/>
          </a:p>
        </p:txBody>
      </p:sp>
      <p:pic>
        <p:nvPicPr>
          <p:cNvPr id="34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629" y="3389276"/>
            <a:ext cx="5185028" cy="2551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5500;p65"/>
          <p:cNvSpPr txBox="1"/>
          <p:nvPr>
            <p:ph type="title"/>
          </p:nvPr>
        </p:nvSpPr>
        <p:spPr>
          <a:xfrm>
            <a:off x="1518995" y="45730"/>
            <a:ext cx="9450113" cy="180342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Ementa e critérios </a:t>
            </a:r>
          </a:p>
        </p:txBody>
      </p:sp>
      <p:sp>
        <p:nvSpPr>
          <p:cNvPr id="343" name="Rectangle 2"/>
          <p:cNvSpPr txBox="1"/>
          <p:nvPr/>
        </p:nvSpPr>
        <p:spPr>
          <a:xfrm>
            <a:off x="1087016" y="1289634"/>
            <a:ext cx="10515601" cy="578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marL="596900" indent="-457200">
              <a:buClr>
                <a:srgbClr val="2C3A56"/>
              </a:buClr>
              <a:buSzPts val="3200"/>
              <a:buFont typeface="Arial"/>
              <a:buChar char="•"/>
              <a:defRPr sz="3200">
                <a:latin typeface="Mulish"/>
                <a:ea typeface="Mulish"/>
                <a:cs typeface="Mulish"/>
                <a:sym typeface="Mulish"/>
              </a:defRPr>
            </a:pPr>
            <a:r>
              <a:t>Apresentação projeto final (requisitos mínimos):</a:t>
            </a:r>
            <a:endParaRPr sz="2000"/>
          </a:p>
          <a:p>
            <a:pPr lvl="1" marL="1054100" indent="-457200">
              <a:buClr>
                <a:srgbClr val="2C3A56"/>
              </a:buClr>
              <a:buSzPts val="3200"/>
              <a:buFont typeface="Arial"/>
              <a:buChar char="•"/>
              <a:defRPr sz="3200">
                <a:latin typeface="Mulish"/>
                <a:ea typeface="Mulish"/>
                <a:cs typeface="Mulish"/>
                <a:sym typeface="Mulish"/>
              </a:defRPr>
            </a:pPr>
            <a:r>
              <a:t>título da ideia;</a:t>
            </a:r>
            <a:endParaRPr sz="3600"/>
          </a:p>
          <a:p>
            <a:pPr lvl="1" marL="1054100" indent="-457200">
              <a:buClr>
                <a:srgbClr val="2C3A56"/>
              </a:buClr>
              <a:buSzPts val="3200"/>
              <a:buFont typeface="Arial"/>
              <a:buChar char="•"/>
              <a:defRPr sz="3200">
                <a:latin typeface="Mulish"/>
                <a:ea typeface="Mulish"/>
                <a:cs typeface="Mulish"/>
                <a:sym typeface="Mulish"/>
              </a:defRPr>
            </a:pPr>
            <a:r>
              <a:t>objetivos a serem alcançados ou problema a ser resolvido com a ideia;</a:t>
            </a:r>
            <a:endParaRPr sz="3600"/>
          </a:p>
          <a:p>
            <a:pPr lvl="1" marL="1054100" indent="-457200">
              <a:buClr>
                <a:srgbClr val="2C3A56"/>
              </a:buClr>
              <a:buSzPts val="3200"/>
              <a:buFont typeface="Arial"/>
              <a:buChar char="•"/>
              <a:defRPr sz="3200">
                <a:latin typeface="Mulish"/>
                <a:ea typeface="Mulish"/>
                <a:cs typeface="Mulish"/>
                <a:sym typeface="Mulish"/>
              </a:defRPr>
            </a:pPr>
            <a:r>
              <a:t>mencionar tecnologias, linguagens e práticas utilizadas;</a:t>
            </a:r>
            <a:endParaRPr sz="3600"/>
          </a:p>
          <a:p>
            <a:pPr lvl="1" marL="1054100" indent="-457200">
              <a:buClr>
                <a:srgbClr val="2C3A56"/>
              </a:buClr>
              <a:buSzPts val="3200"/>
              <a:buFont typeface="Arial"/>
              <a:buChar char="•"/>
              <a:defRPr sz="3200">
                <a:latin typeface="Mulish"/>
                <a:ea typeface="Mulish"/>
                <a:cs typeface="Mulish"/>
                <a:sym typeface="Mulish"/>
              </a:defRPr>
            </a:pPr>
            <a:r>
              <a:t>apresentar funcionalidades/características do protótipo.</a:t>
            </a:r>
            <a:endParaRPr sz="3600"/>
          </a:p>
          <a:p>
            <a:pPr lvl="1" marL="914400" indent="-457200">
              <a:buClr>
                <a:srgbClr val="2C3A56"/>
              </a:buClr>
              <a:buSzPts val="3200"/>
              <a:buFont typeface="Arial"/>
              <a:buChar char="•"/>
              <a:defRPr sz="3200">
                <a:latin typeface="Mulish"/>
                <a:ea typeface="Mulish"/>
                <a:cs typeface="Mulish"/>
                <a:sym typeface="Mulish"/>
              </a:defRPr>
            </a:pPr>
          </a:p>
          <a:p>
            <a:pPr lvl="1" marL="368300" indent="-457200">
              <a:spcBef>
                <a:spcPts val="1300"/>
              </a:spcBef>
              <a:buClr>
                <a:srgbClr val="2C3A56"/>
              </a:buClr>
              <a:buSzPts val="3200"/>
              <a:buFont typeface="Arial"/>
              <a:buChar char="•"/>
              <a:defRPr sz="3200">
                <a:latin typeface="Mulish"/>
                <a:ea typeface="Mulish"/>
                <a:cs typeface="Mulish"/>
                <a:sym typeface="Mulish"/>
              </a:defRPr>
            </a:pPr>
            <a:r>
              <a:t>Ficha de avaliação do projeto.</a:t>
            </a:r>
            <a:endParaRPr sz="36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214;p31" descr="Google Shape;214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617" y="1025206"/>
            <a:ext cx="1199134" cy="1199135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Google Shape;215;p31"/>
          <p:cNvSpPr txBox="1"/>
          <p:nvPr/>
        </p:nvSpPr>
        <p:spPr>
          <a:xfrm>
            <a:off x="2955749" y="1614429"/>
            <a:ext cx="7660001" cy="85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800"/>
            </a:lvl1pPr>
          </a:lstStyle>
          <a:p>
            <a:pPr/>
            <a:r>
              <a:t>  /hackatruck</a:t>
            </a:r>
          </a:p>
        </p:txBody>
      </p:sp>
      <p:pic>
        <p:nvPicPr>
          <p:cNvPr id="347" name="Google Shape;216;p31" descr="Google Shape;216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6615" y="2370843"/>
            <a:ext cx="1199135" cy="1183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Google Shape;217;p31" descr="Google Shape;217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6615" y="3530457"/>
            <a:ext cx="1343501" cy="1265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Google Shape;218;p31" descr="Google Shape;218;p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6615" y="4963469"/>
            <a:ext cx="2151668" cy="872634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Google Shape;215;p31"/>
          <p:cNvSpPr txBox="1"/>
          <p:nvPr/>
        </p:nvSpPr>
        <p:spPr>
          <a:xfrm>
            <a:off x="3100115" y="286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@hackatruck_makerspace</a:t>
            </a:r>
          </a:p>
        </p:txBody>
      </p:sp>
      <p:sp>
        <p:nvSpPr>
          <p:cNvPr id="351" name="Google Shape;215;p31"/>
          <p:cNvSpPr txBox="1"/>
          <p:nvPr/>
        </p:nvSpPr>
        <p:spPr>
          <a:xfrm>
            <a:off x="3416730" y="420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HACKATRUCK MAKERSPACE</a:t>
            </a:r>
          </a:p>
        </p:txBody>
      </p:sp>
      <p:sp>
        <p:nvSpPr>
          <p:cNvPr id="352" name="Google Shape;215;p31"/>
          <p:cNvSpPr txBox="1"/>
          <p:nvPr/>
        </p:nvSpPr>
        <p:spPr>
          <a:xfrm>
            <a:off x="3908282" y="5367507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www.hackatruck.com.br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Imagem 9" descr="Imagem 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63" y="663810"/>
            <a:ext cx="9228330" cy="5198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ítulo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caminhão</a:t>
            </a:r>
          </a:p>
        </p:txBody>
      </p:sp>
      <p:sp>
        <p:nvSpPr>
          <p:cNvPr id="259" name="Espaço Reservado para Texto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952" indent="-377952" defTabSz="850391">
              <a:spcBef>
                <a:spcPts val="900"/>
              </a:spcBef>
              <a:defRPr sz="2976"/>
            </a:pPr>
            <a:r>
              <a:t>Macbook Pro</a:t>
            </a:r>
          </a:p>
          <a:p>
            <a:pPr marL="377952" indent="-377952" defTabSz="850391">
              <a:spcBef>
                <a:spcPts val="900"/>
              </a:spcBef>
              <a:defRPr sz="2976"/>
            </a:pPr>
            <a:r>
              <a:t>Iphone SE</a:t>
            </a:r>
          </a:p>
          <a:p>
            <a:pPr marL="377952" indent="-377952" defTabSz="850391">
              <a:spcBef>
                <a:spcPts val="900"/>
              </a:spcBef>
              <a:defRPr sz="2976"/>
            </a:pPr>
            <a:r>
              <a:t>Impressoras 3D – Sethi s3 &amp; Sethi Farm</a:t>
            </a:r>
          </a:p>
          <a:p>
            <a:pPr marL="377952" indent="-377952" defTabSz="850391">
              <a:spcBef>
                <a:spcPts val="900"/>
              </a:spcBef>
              <a:defRPr sz="2976"/>
            </a:pPr>
            <a:r>
              <a:t>Cortadora a Laser;</a:t>
            </a:r>
          </a:p>
          <a:p>
            <a:pPr marL="377952" indent="-377952" defTabSz="850391">
              <a:spcBef>
                <a:spcPts val="900"/>
              </a:spcBef>
              <a:defRPr sz="2976"/>
            </a:pPr>
            <a:r>
              <a:t>Arduínos, </a:t>
            </a:r>
          </a:p>
          <a:p>
            <a:pPr marL="377952" indent="-377952" defTabSz="850391">
              <a:spcBef>
                <a:spcPts val="900"/>
              </a:spcBef>
              <a:defRPr sz="2976"/>
            </a:pPr>
            <a:r>
              <a:t>Raspberry Pi  </a:t>
            </a:r>
          </a:p>
          <a:p>
            <a:pPr marL="377952" indent="-377952" defTabSz="850391">
              <a:spcBef>
                <a:spcPts val="900"/>
              </a:spcBef>
              <a:defRPr sz="2976"/>
            </a:pPr>
            <a:r>
              <a:t>Node-MCU;</a:t>
            </a:r>
          </a:p>
          <a:p>
            <a:pPr marL="377952" indent="-377952" defTabSz="850391">
              <a:spcBef>
                <a:spcPts val="900"/>
              </a:spcBef>
              <a:defRPr sz="2976"/>
            </a:pPr>
            <a:r>
              <a:t>Sensores (BMP, Umidade, Cardíaco, GPS,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4564;p5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Quem Somos</a:t>
            </a:r>
          </a:p>
        </p:txBody>
      </p:sp>
      <p:sp>
        <p:nvSpPr>
          <p:cNvPr id="262" name="Google Shape;4565;p5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Equipe HackaTruck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4463;p50"/>
          <p:cNvSpPr txBox="1"/>
          <p:nvPr>
            <p:ph type="title"/>
          </p:nvPr>
        </p:nvSpPr>
        <p:spPr>
          <a:xfrm>
            <a:off x="995937" y="-13512"/>
            <a:ext cx="9450114" cy="1803423"/>
          </a:xfrm>
          <a:prstGeom prst="rect">
            <a:avLst/>
          </a:prstGeom>
        </p:spPr>
        <p:txBody>
          <a:bodyPr/>
          <a:lstStyle/>
          <a:p>
            <a:pPr/>
            <a:r>
              <a:t>Edilson Almeida</a:t>
            </a:r>
          </a:p>
        </p:txBody>
      </p:sp>
      <p:sp>
        <p:nvSpPr>
          <p:cNvPr id="265" name="Google Shape;4449;p49"/>
          <p:cNvSpPr txBox="1"/>
          <p:nvPr/>
        </p:nvSpPr>
        <p:spPr>
          <a:xfrm>
            <a:off x="957274" y="1478299"/>
            <a:ext cx="6701397" cy="451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3 Anos de Eldorado – Campinas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Técnico em Sistemas para Internet - FIEC</a:t>
            </a:r>
          </a:p>
          <a:p>
            <a:pPr>
              <a:defRPr b="1"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PUCC - Graduado em Sistemas de Informação;</a:t>
            </a: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PUCC - Pós Graduado em Gestão de Projetos;</a:t>
            </a: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11 Anos de experiência em TI;</a:t>
            </a: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Desde de 2014 trabalhando com desenvolvimento e manutenção de softwares;</a:t>
            </a: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Futebol, Games</a:t>
            </a:r>
          </a:p>
        </p:txBody>
      </p:sp>
      <p:sp>
        <p:nvSpPr>
          <p:cNvPr id="266" name="TextBox 5"/>
          <p:cNvSpPr txBox="1"/>
          <p:nvPr/>
        </p:nvSpPr>
        <p:spPr>
          <a:xfrm>
            <a:off x="1286017" y="6057270"/>
            <a:ext cx="6420899" cy="82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edilson.almeida@eldorado.org.br</a:t>
            </a:r>
          </a:p>
        </p:txBody>
      </p:sp>
      <p:pic>
        <p:nvPicPr>
          <p:cNvPr id="267" name="Imagem 37" descr="Imagem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1454" y="5312802"/>
            <a:ext cx="635190" cy="63519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TextBox 5"/>
          <p:cNvSpPr txBox="1"/>
          <p:nvPr/>
        </p:nvSpPr>
        <p:spPr>
          <a:xfrm>
            <a:off x="7787675" y="5371291"/>
            <a:ext cx="3014226" cy="82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edilsonalmeida__</a:t>
            </a:r>
          </a:p>
        </p:txBody>
      </p:sp>
      <p:pic>
        <p:nvPicPr>
          <p:cNvPr id="269" name="Imagem 39" descr="Imagem 3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2134" y="1016967"/>
            <a:ext cx="2867380" cy="286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4"/>
                  <a:pt x="0" y="10799"/>
                </a:cubicBezTo>
                <a:cubicBezTo>
                  <a:pt x="0" y="16763"/>
                  <a:pt x="4834" y="21600"/>
                  <a:pt x="10799" y="21600"/>
                </a:cubicBezTo>
                <a:cubicBezTo>
                  <a:pt x="16763" y="21600"/>
                  <a:pt x="21600" y="16763"/>
                  <a:pt x="21600" y="10799"/>
                </a:cubicBezTo>
                <a:cubicBezTo>
                  <a:pt x="21600" y="4834"/>
                  <a:pt x="16763" y="0"/>
                  <a:pt x="1079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4463;p50"/>
          <p:cNvSpPr txBox="1"/>
          <p:nvPr>
            <p:ph type="title"/>
          </p:nvPr>
        </p:nvSpPr>
        <p:spPr>
          <a:xfrm>
            <a:off x="983635" y="-25815"/>
            <a:ext cx="9450113" cy="1803423"/>
          </a:xfrm>
          <a:prstGeom prst="rect">
            <a:avLst/>
          </a:prstGeom>
        </p:spPr>
        <p:txBody>
          <a:bodyPr/>
          <a:lstStyle/>
          <a:p>
            <a:pPr/>
            <a:r>
              <a:t>Gabriel Thomaz</a:t>
            </a:r>
          </a:p>
        </p:txBody>
      </p:sp>
      <p:sp>
        <p:nvSpPr>
          <p:cNvPr id="272" name="Google Shape;4449;p49"/>
          <p:cNvSpPr txBox="1"/>
          <p:nvPr/>
        </p:nvSpPr>
        <p:spPr>
          <a:xfrm>
            <a:off x="957274" y="1478299"/>
            <a:ext cx="6689311" cy="359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Alguns meses de Eldorado</a:t>
            </a: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Engenheiro Civil (Energia Renovável, Pavimentação…);</a:t>
            </a: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Graduando em Sistemas de Informação;</a:t>
            </a: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Desde 2017 envolvido com TI ;</a:t>
            </a: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81000" indent="-381000">
              <a:buClr>
                <a:srgbClr val="2C3A56"/>
              </a:buClr>
              <a:buSzPts val="2000"/>
              <a:buFont typeface="Arial"/>
              <a:buChar char="•"/>
              <a:defRPr b="1" sz="2000">
                <a:latin typeface="+mj-lt"/>
                <a:ea typeface="+mj-ea"/>
                <a:cs typeface="+mj-cs"/>
                <a:sym typeface="Helvetica"/>
              </a:defRPr>
            </a:pPr>
            <a:r>
              <a:t>Desenho Manual e Digital, Música e Ciência (FÍSICA!)</a:t>
            </a:r>
          </a:p>
        </p:txBody>
      </p:sp>
      <p:sp>
        <p:nvSpPr>
          <p:cNvPr id="273" name="TextBox 5"/>
          <p:cNvSpPr txBox="1"/>
          <p:nvPr/>
        </p:nvSpPr>
        <p:spPr>
          <a:xfrm>
            <a:off x="1286017" y="6057270"/>
            <a:ext cx="6420899" cy="82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gabriel.thomaz@eldorado.org.br</a:t>
            </a:r>
          </a:p>
        </p:txBody>
      </p:sp>
      <p:pic>
        <p:nvPicPr>
          <p:cNvPr id="274" name="Imagem 37" descr="Imagem 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6820" y="4213012"/>
            <a:ext cx="635190" cy="63519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extBox 5"/>
          <p:cNvSpPr txBox="1"/>
          <p:nvPr/>
        </p:nvSpPr>
        <p:spPr>
          <a:xfrm>
            <a:off x="8255178" y="4276348"/>
            <a:ext cx="2594333" cy="82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gabrielfthomaz</a:t>
            </a:r>
          </a:p>
        </p:txBody>
      </p:sp>
      <p:pic>
        <p:nvPicPr>
          <p:cNvPr id="276" name="Captura de Tela 2023-07-24 às 10.55.51.png" descr="Captura de Tela 2023-07-24 às 10.55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2821" y="347308"/>
            <a:ext cx="3377367" cy="3306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lique duas vezes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Clique duas vezes para editar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l="0" t="0" r="5650" b="3229"/>
          <a:stretch>
            <a:fillRect/>
          </a:stretch>
        </p:blipFill>
        <p:spPr>
          <a:xfrm>
            <a:off x="688952" y="221448"/>
            <a:ext cx="11503048" cy="6636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Luís Flavio da Silva</a:t>
            </a:r>
          </a:p>
        </p:txBody>
      </p:sp>
      <p:sp>
        <p:nvSpPr>
          <p:cNvPr id="283" name="Google Shape;4449;p49"/>
          <p:cNvSpPr txBox="1"/>
          <p:nvPr>
            <p:ph type="body" idx="1"/>
          </p:nvPr>
        </p:nvSpPr>
        <p:spPr>
          <a:xfrm>
            <a:off x="616750" y="1518056"/>
            <a:ext cx="8182380" cy="4618491"/>
          </a:xfrm>
          <a:prstGeom prst="rect">
            <a:avLst/>
          </a:prstGeom>
        </p:spPr>
        <p:txBody>
          <a:bodyPr/>
          <a:lstStyle/>
          <a:p>
            <a:pPr marL="321468" indent="-321468">
              <a:lnSpc>
                <a:spcPct val="150000"/>
              </a:lnSpc>
              <a:spcBef>
                <a:spcPts val="0"/>
              </a:spcBef>
              <a:defRPr b="1" sz="2000">
                <a:latin typeface="+mn-lt"/>
                <a:ea typeface="+mn-ea"/>
                <a:cs typeface="+mn-cs"/>
                <a:sym typeface="Calibri"/>
              </a:defRPr>
            </a:pPr>
            <a:r>
              <a:t>36 Anos em TIC (do Mainframe, Cobol, Turbo C, BBS’s;  downsizing, cliente-server, Cloud, Blockchain ao OpenRan)</a:t>
            </a:r>
          </a:p>
          <a:p>
            <a:pPr marL="321468" indent="-321468">
              <a:lnSpc>
                <a:spcPct val="150000"/>
              </a:lnSpc>
              <a:spcBef>
                <a:spcPts val="0"/>
              </a:spcBef>
              <a:defRPr b="1" sz="2000">
                <a:latin typeface="+mn-lt"/>
                <a:ea typeface="+mn-ea"/>
                <a:cs typeface="+mn-cs"/>
                <a:sym typeface="Calibri"/>
              </a:defRPr>
            </a:pPr>
            <a:r>
              <a:t>27 Anos de IBM – De atendente de suporte em callcenter à  Gerente de Operações e P&amp;D da IBM Brasil;</a:t>
            </a:r>
          </a:p>
          <a:p>
            <a:pPr marL="321468" indent="-321468">
              <a:lnSpc>
                <a:spcPct val="150000"/>
              </a:lnSpc>
              <a:spcBef>
                <a:spcPts val="0"/>
              </a:spcBef>
              <a:defRPr b="1" sz="2000">
                <a:latin typeface="+mn-lt"/>
                <a:ea typeface="+mn-ea"/>
                <a:cs typeface="+mn-cs"/>
                <a:sym typeface="Calibri"/>
              </a:defRPr>
            </a:pPr>
            <a:r>
              <a:t>Técnico em Eletrônica pelo Senai/SP;</a:t>
            </a:r>
          </a:p>
          <a:p>
            <a:pPr marL="321468" indent="-321468">
              <a:lnSpc>
                <a:spcPct val="150000"/>
              </a:lnSpc>
              <a:spcBef>
                <a:spcPts val="0"/>
              </a:spcBef>
              <a:defRPr b="1" sz="2000">
                <a:latin typeface="+mn-lt"/>
                <a:ea typeface="+mn-ea"/>
                <a:cs typeface="+mn-cs"/>
                <a:sym typeface="Calibri"/>
              </a:defRPr>
            </a:pPr>
            <a:r>
              <a:t>Analista de Sistema pela FIAP/SP;</a:t>
            </a:r>
          </a:p>
          <a:p>
            <a:pPr marL="321468" indent="-321468">
              <a:lnSpc>
                <a:spcPct val="150000"/>
              </a:lnSpc>
              <a:spcBef>
                <a:spcPts val="0"/>
              </a:spcBef>
              <a:defRPr b="1" sz="2000">
                <a:latin typeface="+mn-lt"/>
                <a:ea typeface="+mn-ea"/>
                <a:cs typeface="+mn-cs"/>
                <a:sym typeface="Calibri"/>
              </a:defRPr>
            </a:pPr>
            <a:r>
              <a:t>MBA em Finanças pela FGV /Rio;</a:t>
            </a:r>
          </a:p>
          <a:p>
            <a:pPr marL="321468" indent="-321468">
              <a:lnSpc>
                <a:spcPct val="150000"/>
              </a:lnSpc>
              <a:spcBef>
                <a:spcPts val="0"/>
              </a:spcBef>
              <a:defRPr b="1" sz="2000">
                <a:latin typeface="+mn-lt"/>
                <a:ea typeface="+mn-ea"/>
                <a:cs typeface="+mn-cs"/>
                <a:sym typeface="Calibri"/>
              </a:defRPr>
            </a:pPr>
            <a:r>
              <a:t>Mestre em Gestão e Formação da Educação Profissional pelo Centro Paula Souza /SP.</a:t>
            </a:r>
          </a:p>
        </p:txBody>
      </p:sp>
      <p:pic>
        <p:nvPicPr>
          <p:cNvPr id="284" name="Imagem 4" descr="Imagem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3"/>
          <a:stretch>
            <a:fillRect/>
          </a:stretch>
        </p:blipFill>
        <p:spPr>
          <a:xfrm>
            <a:off x="8881722" y="492524"/>
            <a:ext cx="2673713" cy="2703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8" y="0"/>
                </a:moveTo>
                <a:cubicBezTo>
                  <a:pt x="4834" y="0"/>
                  <a:pt x="0" y="4837"/>
                  <a:pt x="0" y="10802"/>
                </a:cubicBezTo>
                <a:cubicBezTo>
                  <a:pt x="0" y="16766"/>
                  <a:pt x="4834" y="21600"/>
                  <a:pt x="10798" y="21600"/>
                </a:cubicBezTo>
                <a:cubicBezTo>
                  <a:pt x="16763" y="21600"/>
                  <a:pt x="21600" y="16766"/>
                  <a:pt x="21600" y="10802"/>
                </a:cubicBezTo>
                <a:cubicBezTo>
                  <a:pt x="21600" y="4837"/>
                  <a:pt x="16763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4463;p50"/>
          <p:cNvSpPr txBox="1"/>
          <p:nvPr>
            <p:ph type="title"/>
          </p:nvPr>
        </p:nvSpPr>
        <p:spPr>
          <a:xfrm>
            <a:off x="1518995" y="-37209"/>
            <a:ext cx="9450113" cy="1803423"/>
          </a:xfrm>
          <a:prstGeom prst="rect">
            <a:avLst/>
          </a:prstGeom>
        </p:spPr>
        <p:txBody>
          <a:bodyPr/>
          <a:lstStyle/>
          <a:p>
            <a:pPr/>
            <a:r>
              <a:t>Luís Flavio da Silva</a:t>
            </a:r>
          </a:p>
        </p:txBody>
      </p:sp>
      <p:grpSp>
        <p:nvGrpSpPr>
          <p:cNvPr id="298" name="Grupo 6"/>
          <p:cNvGrpSpPr/>
          <p:nvPr/>
        </p:nvGrpSpPr>
        <p:grpSpPr>
          <a:xfrm>
            <a:off x="1723728" y="1454126"/>
            <a:ext cx="8744544" cy="4697756"/>
            <a:chOff x="0" y="0"/>
            <a:chExt cx="8744542" cy="4697754"/>
          </a:xfrm>
        </p:grpSpPr>
        <p:pic>
          <p:nvPicPr>
            <p:cNvPr id="287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132" y="1394140"/>
              <a:ext cx="1967523" cy="1877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98568" y="1784150"/>
              <a:ext cx="1794685" cy="1164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Picture 1" descr="Picture 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446669" cy="1394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Picture 6" descr="Picture 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3371011"/>
              <a:ext cx="2119615" cy="1164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Picture 3" descr="Picture 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632607" y="106876"/>
              <a:ext cx="1639054" cy="15639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Picture 4" descr="Picture 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632607" y="1887040"/>
              <a:ext cx="1651159" cy="13982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Picture 4" descr="Picture 4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16" t="22465" r="2764" b="14726"/>
            <a:stretch>
              <a:fillRect/>
            </a:stretch>
          </p:blipFill>
          <p:spPr>
            <a:xfrm>
              <a:off x="4714792" y="3423342"/>
              <a:ext cx="1639053" cy="10103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Picture 12" descr="Picture 12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536424" y="3159328"/>
              <a:ext cx="2149701" cy="15384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Picture 2" descr="Picture 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534361" y="3556267"/>
              <a:ext cx="1847653" cy="7941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Picture 4" descr="Picture 4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176756" y="52119"/>
              <a:ext cx="1342748" cy="1289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Picture 6" descr="Picture 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574601" y="177337"/>
              <a:ext cx="2169942" cy="11646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4979D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